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Figura</a:t>
            </a:r>
            <a:r>
              <a:rPr lang="en-US" dirty="0"/>
              <a:t> 1: </a:t>
            </a:r>
            <a:r>
              <a:rPr lang="en-US" dirty="0" err="1"/>
              <a:t>Subtipo</a:t>
            </a:r>
            <a:r>
              <a:rPr lang="en-US" dirty="0"/>
              <a:t> de </a:t>
            </a:r>
            <a:r>
              <a:rPr lang="en-US" dirty="0" err="1"/>
              <a:t>Manto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Subtipo de Manto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Hoja1!$A$2:$A$6</c:f>
              <c:strCache>
                <c:ptCount val="5"/>
                <c:pt idx="0">
                  <c:v>Pozo</c:v>
                </c:pt>
                <c:pt idx="1">
                  <c:v>Manantial</c:v>
                </c:pt>
                <c:pt idx="2">
                  <c:v>Cenote</c:v>
                </c:pt>
                <c:pt idx="3">
                  <c:v>Noria</c:v>
                </c:pt>
                <c:pt idx="4">
                  <c:v>Descarga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1040</c:v>
                </c:pt>
                <c:pt idx="1">
                  <c:v>12</c:v>
                </c:pt>
                <c:pt idx="2">
                  <c:v>8</c:v>
                </c:pt>
                <c:pt idx="3">
                  <c:v>7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D-48E6-8892-8CB186346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4509183"/>
        <c:axId val="1674510431"/>
      </c:barChart>
      <c:catAx>
        <c:axId val="1674509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4510431"/>
        <c:crosses val="autoZero"/>
        <c:auto val="1"/>
        <c:lblAlgn val="ctr"/>
        <c:lblOffset val="100"/>
        <c:noMultiLvlLbl val="0"/>
      </c:catAx>
      <c:valAx>
        <c:axId val="1674510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450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Figura 2: Organismo de Cuenca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Hoja1!$A$2:$A$14</c:f>
              <c:strCache>
                <c:ptCount val="13"/>
                <c:pt idx="0">
                  <c:v>CUENCAS CENTRALES DEL NORTE</c:v>
                </c:pt>
                <c:pt idx="1">
                  <c:v>LERMA SANTIAGO PACIFICO</c:v>
                </c:pt>
                <c:pt idx="2">
                  <c:v>PENINSULA DE YUCATAN</c:v>
                </c:pt>
                <c:pt idx="3">
                  <c:v>NOROESTE</c:v>
                </c:pt>
                <c:pt idx="4">
                  <c:v>PENINSULA DE BAJA CALIFORNIA</c:v>
                </c:pt>
                <c:pt idx="5">
                  <c:v>BALSAS</c:v>
                </c:pt>
                <c:pt idx="6">
                  <c:v>RIO BRAVO</c:v>
                </c:pt>
                <c:pt idx="7">
                  <c:v>PACIFICO NORTE</c:v>
                </c:pt>
                <c:pt idx="8">
                  <c:v>GOLFO NORTE</c:v>
                </c:pt>
                <c:pt idx="9">
                  <c:v>AGUAS DEL VALLE DE MEXICO</c:v>
                </c:pt>
                <c:pt idx="10">
                  <c:v>FRONTERA</c:v>
                </c:pt>
                <c:pt idx="11">
                  <c:v>GOLFO CENTRO</c:v>
                </c:pt>
                <c:pt idx="12">
                  <c:v>PACIFICO SUR</c:v>
                </c:pt>
              </c:strCache>
            </c:strRef>
          </c:cat>
          <c:val>
            <c:numRef>
              <c:f>Hoja1!$B$2:$B$14</c:f>
              <c:numCache>
                <c:formatCode>General</c:formatCode>
                <c:ptCount val="13"/>
                <c:pt idx="0">
                  <c:v>232</c:v>
                </c:pt>
                <c:pt idx="1">
                  <c:v>170</c:v>
                </c:pt>
                <c:pt idx="2">
                  <c:v>125</c:v>
                </c:pt>
                <c:pt idx="3">
                  <c:v>94</c:v>
                </c:pt>
                <c:pt idx="4">
                  <c:v>89</c:v>
                </c:pt>
                <c:pt idx="5">
                  <c:v>69</c:v>
                </c:pt>
                <c:pt idx="6">
                  <c:v>65</c:v>
                </c:pt>
                <c:pt idx="7">
                  <c:v>62</c:v>
                </c:pt>
                <c:pt idx="8">
                  <c:v>53</c:v>
                </c:pt>
                <c:pt idx="9">
                  <c:v>38</c:v>
                </c:pt>
                <c:pt idx="10">
                  <c:v>34</c:v>
                </c:pt>
                <c:pt idx="11">
                  <c:v>21</c:v>
                </c:pt>
                <c:pt idx="1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09-44C6-9316-C5A3DB134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557599"/>
        <c:axId val="142556767"/>
      </c:barChart>
      <c:catAx>
        <c:axId val="142557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2556767"/>
        <c:crosses val="autoZero"/>
        <c:auto val="1"/>
        <c:lblAlgn val="ctr"/>
        <c:lblOffset val="100"/>
        <c:noMultiLvlLbl val="0"/>
      </c:catAx>
      <c:valAx>
        <c:axId val="14255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255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Semáforo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67-4292-91C9-570B356FF32B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solidFill>
                  <a:srgbClr val="FFFF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C67-4292-91C9-570B356FF32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C67-4292-91C9-570B356FF32B}"/>
              </c:ext>
            </c:extLst>
          </c:dPt>
          <c:cat>
            <c:strRef>
              <c:f>Hoja1!$A$2:$A$4</c:f>
              <c:strCache>
                <c:ptCount val="3"/>
                <c:pt idx="0">
                  <c:v>Verde</c:v>
                </c:pt>
                <c:pt idx="1">
                  <c:v>Amarillo</c:v>
                </c:pt>
                <c:pt idx="2">
                  <c:v>Rojo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434</c:v>
                </c:pt>
                <c:pt idx="1">
                  <c:v>247</c:v>
                </c:pt>
                <c:pt idx="2">
                  <c:v>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67-4292-91C9-570B356FF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5642751"/>
        <c:axId val="1975645247"/>
      </c:barChart>
      <c:catAx>
        <c:axId val="197564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975645247"/>
        <c:crosses val="autoZero"/>
        <c:auto val="1"/>
        <c:lblAlgn val="ctr"/>
        <c:lblOffset val="100"/>
        <c:noMultiLvlLbl val="0"/>
      </c:catAx>
      <c:valAx>
        <c:axId val="197564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975642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16498C-2B53-4A10-949A-A552A57475B9}" type="datetime1">
              <a:rPr lang="es-ES" smtClean="0"/>
              <a:t>17/11/2022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D331BE-4A26-441F-AE74-A51A4C94AC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217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684745-BA50-4801-A8CC-4F97725A600A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6B3765-1535-41FB-A927-AAD2D1E8538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6B3765-1535-41FB-A927-AAD2D1E8538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27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rtlCol="0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09799" y="3694375"/>
            <a:ext cx="9144000" cy="754025"/>
          </a:xfrm>
        </p:spPr>
        <p:txBody>
          <a:bodyPr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243749-A12B-4BFB-84D3-E511AF2A6465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9E6F8-60C0-48F0-98C6-5EFF3B9A2736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4E7E3D-E6BA-4EFA-A989-F946DD513DC3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372940"/>
            <a:ext cx="9302752" cy="2992904"/>
          </a:xfrm>
        </p:spPr>
        <p:txBody>
          <a:bodyPr rtlCol="0" anchor="ctr"/>
          <a:lstStyle>
            <a:lvl1pPr>
              <a:defRPr sz="44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73372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8200" y="4509544"/>
            <a:ext cx="10512424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64165"/>
            <a:ext cx="2743200" cy="365125"/>
          </a:xfrm>
        </p:spPr>
        <p:txBody>
          <a:bodyPr rtlCol="0"/>
          <a:lstStyle/>
          <a:p>
            <a:pPr rtl="0"/>
            <a:fld id="{B74CF458-5FDF-4F4A-AA33-5C8225FAC882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64165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64165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1111044" y="79463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10437812" y="275101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A0163-65AB-4C2A-A3C4-29EF5BA754AF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4275CA-E3C5-416C-8E06-9975E317BF96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ACF6BA-0CE7-44B0-9EFE-C8B099EF9A24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275F0E-816A-4632-9878-F44F8A8F87E1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5C98F3-7299-4C21-BF16-543EE1FC358A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FF272-6E87-482E-B602-6BCFEE59358E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rtlCol="0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54532" y="3693674"/>
            <a:ext cx="9144000" cy="7540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D94DCE-EB9A-4EA5-B709-51CE30EB4252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8AC7D-8D75-46F2-B398-277C906F42FE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rtlCol="0"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8BAAA3-AC2E-4126-AB58-9DA8BF2EF3CE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0F0B0-6249-4D5C-98AC-5A7BC9D2B30B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E02EB-CEFF-469C-86CD-0AE79AAA340E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07AD85-E3F8-4660-826D-3EC378F257CF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2E7350-FB84-4F7E-9192-81EA74761F0C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D92F3F41-038C-458A-90E1-ED24C6211758}" type="datetime1">
              <a:rPr lang="es-ES" noProof="0" smtClean="0"/>
              <a:t>17/11/2022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rimer plano de imagen de onda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Ramon Muñoz - A01330566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rtlCol="0">
            <a:normAutofit/>
          </a:bodyPr>
          <a:lstStyle/>
          <a:p>
            <a:r>
              <a:rPr lang="es-ES" sz="4000" spc="0" dirty="0"/>
              <a:t>Modelo Predictivo del Semáforo</a:t>
            </a:r>
            <a:br>
              <a:rPr lang="es-ES" sz="4000" spc="0" dirty="0"/>
            </a:br>
            <a:r>
              <a:rPr lang="es-ES" sz="4000" spc="0" dirty="0"/>
              <a:t>de Calidad de Aguas Subterráneas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2DC5F-6B37-74EB-719C-98B592ED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FDEDED-E7E3-CB6C-25CC-94E7060CF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Como se mencionó en la diapositiva pasada, el modelo predice con una precisión por arriba del 95% para datos no vistos, lo que lo hace suficientemente confiable para que el cliente pueda utilizarlo</a:t>
            </a:r>
          </a:p>
          <a:p>
            <a:r>
              <a:rPr lang="es-ES" dirty="0"/>
              <a:t>Probablemente se necesite hacer un análisis con datos de más años para que los resultados puedan extrapolarse, dado que estos datos solo aplican para el 2020</a:t>
            </a:r>
          </a:p>
          <a:p>
            <a:r>
              <a:rPr lang="es-ES" dirty="0"/>
              <a:t>El éxito del modelo tiene correlación con la técnica que se utilizó para encontrar los hiper parámetros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1926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0E039-3444-EE99-28C0-81C1504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C82378-6194-D515-4553-5567A3FF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/>
              <a:t>Planteamiento del Problema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Introducción a la base de datos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Insights</a:t>
            </a:r>
            <a:r>
              <a:rPr lang="es-ES" dirty="0"/>
              <a:t> de los Datos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Preparación de datos y generación del modelo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Presentación de Resultados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Conclusiones</a:t>
            </a:r>
          </a:p>
          <a:p>
            <a:pPr marL="514350" indent="-514350">
              <a:buFont typeface="+mj-lt"/>
              <a:buAutoNum type="arabicPeriod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234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E947F-A901-967A-E01E-FC02847E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Introducción y Planteamiento del Problema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2DC797-CE69-7C1A-10D0-11DDD6F0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Para este ejercicio se nos planteo hacer un modelo de clasificación para poder identificar en qué semáforo está el manto acuífero subterráneo</a:t>
            </a:r>
          </a:p>
          <a:p>
            <a:pPr algn="just"/>
            <a:r>
              <a:rPr lang="es-ES" dirty="0"/>
              <a:t>A lo largo de este ejercicio usamos varias técnicas de limpieza de datos, preprocesamiento y modelado</a:t>
            </a:r>
          </a:p>
          <a:p>
            <a:pPr algn="just"/>
            <a:r>
              <a:rPr lang="es-ES" dirty="0"/>
              <a:t>El éxito del proyecto será medido por el performance del modelo con los datos de prueba</a:t>
            </a:r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220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A295B-1A76-9400-F93C-54F7D66B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la base de datos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BEE488-3264-F73B-C8F9-86FD1D9C2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077389" cy="4527049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La base de datos que nos presentan contiene 1068 filas que representan a los mantos y 57 columnas, que representan a sus características</a:t>
            </a:r>
          </a:p>
          <a:p>
            <a:r>
              <a:rPr lang="es-ES" dirty="0"/>
              <a:t>Dentro de las columnas podemos ver de 4 tipos, en general:</a:t>
            </a:r>
          </a:p>
          <a:p>
            <a:pPr lvl="1"/>
            <a:r>
              <a:rPr lang="es-ES" dirty="0"/>
              <a:t>Columnas referentes a la localización y organismo que lo maneja (Sitio, Organismo de Cuenca, Estado, Municipio, Acuífero, Latitud, Longitud)</a:t>
            </a:r>
          </a:p>
          <a:p>
            <a:pPr lvl="1"/>
            <a:r>
              <a:rPr lang="es-ES" dirty="0"/>
              <a:t>Columnas que describen el manto (Clave y Subtipo)</a:t>
            </a:r>
          </a:p>
          <a:p>
            <a:pPr lvl="1"/>
            <a:r>
              <a:rPr lang="es-ES" dirty="0"/>
              <a:t>Columnas sobre los contaminantes (Contaminantes y columnas de Cantidad del químico)</a:t>
            </a:r>
          </a:p>
          <a:p>
            <a:pPr lvl="1"/>
            <a:r>
              <a:rPr lang="es-ES" dirty="0"/>
              <a:t>Columnas sobre la calidad  (Calidad del químico y si es que cumple con los estándares)</a:t>
            </a:r>
          </a:p>
          <a:p>
            <a:r>
              <a:rPr lang="es-ES" dirty="0"/>
              <a:t>Como mencionamos en la diapositiva pasada, usaremos el Semáforo salida esperada para generar el modelo predictivo</a:t>
            </a:r>
          </a:p>
        </p:txBody>
      </p:sp>
    </p:spTree>
    <p:extLst>
      <p:ext uri="{BB962C8B-B14F-4D97-AF65-F5344CB8AC3E}">
        <p14:creationId xmlns:p14="http://schemas.microsoft.com/office/powerpoint/2010/main" val="30962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1CB22-D0C2-66A2-7DC5-66002C7D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Insights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9B5A3-A828-20F9-4351-45FCC2D1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27" y="1632787"/>
            <a:ext cx="5537473" cy="3965575"/>
          </a:xfrm>
        </p:spPr>
        <p:txBody>
          <a:bodyPr>
            <a:normAutofit/>
          </a:bodyPr>
          <a:lstStyle/>
          <a:p>
            <a:r>
              <a:rPr lang="es-ES" sz="2400" dirty="0"/>
              <a:t>Los </a:t>
            </a:r>
            <a:r>
              <a:rPr lang="es-ES" sz="2400" dirty="0" err="1"/>
              <a:t>features</a:t>
            </a:r>
            <a:r>
              <a:rPr lang="es-ES" sz="2400" dirty="0"/>
              <a:t> con mayor correlación son:</a:t>
            </a:r>
          </a:p>
          <a:p>
            <a:pPr lvl="1"/>
            <a:r>
              <a:rPr lang="es-MX" sz="2000" dirty="0" err="1"/>
              <a:t>Dur_mg</a:t>
            </a:r>
            <a:r>
              <a:rPr lang="es-MX" sz="2000" dirty="0"/>
              <a:t>/L vs. </a:t>
            </a:r>
            <a:r>
              <a:rPr lang="es-MX" sz="2000" dirty="0" err="1"/>
              <a:t>CONDUCT_mS</a:t>
            </a:r>
            <a:r>
              <a:rPr lang="es-MX" sz="2000" dirty="0"/>
              <a:t>/cm (69%)</a:t>
            </a:r>
          </a:p>
          <a:p>
            <a:pPr lvl="1"/>
            <a:r>
              <a:rPr lang="es-MX" sz="2000" dirty="0" err="1"/>
              <a:t>HG_TOT_mg</a:t>
            </a:r>
            <a:r>
              <a:rPr lang="es-MX" sz="2000" dirty="0"/>
              <a:t>/L vs. </a:t>
            </a:r>
            <a:r>
              <a:rPr lang="es-MX" sz="2000" dirty="0" err="1"/>
              <a:t>FE_TOT_mg</a:t>
            </a:r>
            <a:r>
              <a:rPr lang="es-MX" sz="2000" dirty="0"/>
              <a:t>/L (88%)</a:t>
            </a:r>
          </a:p>
          <a:p>
            <a:pPr lvl="1"/>
            <a:r>
              <a:rPr lang="es-MX" sz="2000" dirty="0" err="1"/>
              <a:t>MN_TOT_mg</a:t>
            </a:r>
            <a:r>
              <a:rPr lang="es-MX" sz="2000" dirty="0"/>
              <a:t>/L vs. </a:t>
            </a:r>
            <a:r>
              <a:rPr lang="es-MX" sz="2000" dirty="0" err="1"/>
              <a:t>FE_TOT_mg</a:t>
            </a:r>
            <a:r>
              <a:rPr lang="es-MX" sz="2000" dirty="0"/>
              <a:t>/L (75%)</a:t>
            </a:r>
          </a:p>
          <a:p>
            <a:pPr lvl="1"/>
            <a:r>
              <a:rPr lang="es-MX" sz="2000" dirty="0" err="1"/>
              <a:t>HG_TOT_mg</a:t>
            </a:r>
            <a:r>
              <a:rPr lang="es-MX" sz="2000" dirty="0"/>
              <a:t>/L vs. </a:t>
            </a:r>
            <a:r>
              <a:rPr lang="es-MX" sz="2000" dirty="0" err="1"/>
              <a:t>MN_TOT_mg</a:t>
            </a:r>
            <a:r>
              <a:rPr lang="es-MX" sz="2000" dirty="0"/>
              <a:t>/L (64%)</a:t>
            </a:r>
          </a:p>
          <a:p>
            <a:pPr lvl="1"/>
            <a:endParaRPr lang="es-MX" sz="2000" dirty="0"/>
          </a:p>
          <a:p>
            <a:r>
              <a:rPr lang="es-MX" sz="2400" dirty="0"/>
              <a:t>Lo podemos observar en la gráfica de </a:t>
            </a:r>
            <a:r>
              <a:rPr lang="es-MX" sz="2400" dirty="0" err="1"/>
              <a:t>Heat</a:t>
            </a:r>
            <a:r>
              <a:rPr lang="es-MX" sz="2400" dirty="0"/>
              <a:t> </a:t>
            </a:r>
            <a:r>
              <a:rPr lang="es-MX" sz="2400" dirty="0" err="1"/>
              <a:t>Map</a:t>
            </a:r>
            <a:r>
              <a:rPr lang="es-MX" sz="2400" dirty="0"/>
              <a:t> donde se muestra la correlación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2BA549-4EE3-2FD3-D81E-A61E4567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6747"/>
            <a:ext cx="5784081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1CB22-D0C2-66A2-7DC5-66002C7D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Insights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9B5A3-A828-20F9-4351-45FCC2D1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1" y="1825625"/>
            <a:ext cx="4366400" cy="4351338"/>
          </a:xfrm>
        </p:spPr>
        <p:txBody>
          <a:bodyPr>
            <a:normAutofit/>
          </a:bodyPr>
          <a:lstStyle/>
          <a:p>
            <a:r>
              <a:rPr lang="es-MX" dirty="0"/>
              <a:t>La mayor parte de los mantos subterráneos son Pozos (Figura 1)</a:t>
            </a:r>
          </a:p>
          <a:p>
            <a:r>
              <a:rPr lang="es-MX" dirty="0"/>
              <a:t>El organismo de cuenca con mayor control de los mantos es de las cuencas centrales del norte con 232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DE59227-6EDF-6534-26D2-550C6D82C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5776240"/>
              </p:ext>
            </p:extLst>
          </p:nvPr>
        </p:nvGraphicFramePr>
        <p:xfrm>
          <a:off x="6472990" y="152936"/>
          <a:ext cx="5018506" cy="3075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A92D895E-6F69-21FD-7B7E-F1934A1C4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307225"/>
              </p:ext>
            </p:extLst>
          </p:nvPr>
        </p:nvGraphicFramePr>
        <p:xfrm>
          <a:off x="6128085" y="3096126"/>
          <a:ext cx="5363411" cy="3761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8174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1CB22-D0C2-66A2-7DC5-66002C7D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Insights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9B5A3-A828-20F9-4351-45FCC2D1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1" y="1825625"/>
            <a:ext cx="5152462" cy="4351338"/>
          </a:xfrm>
        </p:spPr>
        <p:txBody>
          <a:bodyPr>
            <a:normAutofit/>
          </a:bodyPr>
          <a:lstStyle/>
          <a:p>
            <a:r>
              <a:rPr lang="es-MX" dirty="0"/>
              <a:t>El estado donde se encuentran la mayor parte de los mantos subterráneos es Durango (121)</a:t>
            </a:r>
          </a:p>
          <a:p>
            <a:r>
              <a:rPr lang="es-MX" dirty="0"/>
              <a:t>La mayor parte de los mantos se encuentran en semáforo verde, aunque está relativamente alto también los que se encuentran en rojo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D6959C-2468-B712-78FD-2BA4C0AD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2" y="435929"/>
            <a:ext cx="3676117" cy="2993071"/>
          </a:xfrm>
          <a:prstGeom prst="rect">
            <a:avLst/>
          </a:prstGeom>
        </p:spPr>
      </p:pic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969D9AE-37F1-F0D1-1BA6-6801B7105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065419"/>
              </p:ext>
            </p:extLst>
          </p:nvPr>
        </p:nvGraphicFramePr>
        <p:xfrm>
          <a:off x="6841155" y="3502065"/>
          <a:ext cx="4785567" cy="3339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965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39B20-D1FA-3093-D099-BD3BC70F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Preparación de datos y generación del modelo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00B47C-815D-AE88-B353-5BDF82DC4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1" y="1825625"/>
            <a:ext cx="5623700" cy="43513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ES" dirty="0"/>
              <a:t>Para poder utilizar los datos para entrenar al modelo, se tuvo que hacer un preprocesamiento donde se rellenaron los valores faltantes, se convirtieron las columnas categóricas y se escalaron las variables. </a:t>
            </a:r>
          </a:p>
          <a:p>
            <a:pPr algn="just"/>
            <a:r>
              <a:rPr lang="es-ES" dirty="0"/>
              <a:t>Hecho esto, se procedió a generar el modelo</a:t>
            </a:r>
          </a:p>
          <a:p>
            <a:pPr algn="just"/>
            <a:r>
              <a:rPr lang="es-ES" dirty="0"/>
              <a:t>El modelo que se utilizó fue un </a:t>
            </a:r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</a:t>
            </a:r>
            <a:r>
              <a:rPr lang="es-ES" dirty="0" err="1"/>
              <a:t>Classifier</a:t>
            </a:r>
            <a:r>
              <a:rPr lang="es-ES" dirty="0"/>
              <a:t> y para obtener los datos más óptimos, se hizo la búsqueda de los hiper parámetros utilizando una técnica llamada </a:t>
            </a:r>
            <a:r>
              <a:rPr lang="es-ES" dirty="0" err="1"/>
              <a:t>Randomized</a:t>
            </a:r>
            <a:r>
              <a:rPr lang="es-ES" dirty="0"/>
              <a:t> </a:t>
            </a:r>
            <a:r>
              <a:rPr lang="es-ES" dirty="0" err="1"/>
              <a:t>Search</a:t>
            </a:r>
            <a:endParaRPr lang="es-ES" dirty="0"/>
          </a:p>
          <a:p>
            <a:pPr algn="just"/>
            <a:r>
              <a:rPr lang="es-ES" dirty="0"/>
              <a:t>Y para evaluar al modelo durante el entrenamiento se utilizó el </a:t>
            </a:r>
            <a:r>
              <a:rPr lang="es-ES" dirty="0" err="1"/>
              <a:t>Brier</a:t>
            </a:r>
            <a:r>
              <a:rPr lang="es-ES" dirty="0"/>
              <a:t> Score </a:t>
            </a:r>
            <a:r>
              <a:rPr lang="es-ES" dirty="0" err="1"/>
              <a:t>Loss</a:t>
            </a:r>
            <a:endParaRPr lang="es-ES" dirty="0"/>
          </a:p>
          <a:p>
            <a:pPr algn="just"/>
            <a:r>
              <a:rPr lang="es-ES" dirty="0"/>
              <a:t>Al final se generó un modelo con un alto nivel de precisión tanto con los datos de entrenamiento </a:t>
            </a:r>
          </a:p>
        </p:txBody>
      </p:sp>
      <p:pic>
        <p:nvPicPr>
          <p:cNvPr id="1026" name="Picture 2" descr="Decision Tree Algorithm, Explained - KDnuggets">
            <a:extLst>
              <a:ext uri="{FF2B5EF4-FFF2-40B4-BE49-F238E27FC236}">
                <a16:creationId xmlns:a16="http://schemas.microsoft.com/office/drawing/2014/main" id="{2C85B3B4-B8C1-9332-A428-ED6AB16AF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27166"/>
          <a:stretch/>
        </p:blipFill>
        <p:spPr bwMode="auto">
          <a:xfrm>
            <a:off x="7953375" y="1762125"/>
            <a:ext cx="2638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6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920CD-0EEC-F82F-084E-B3F053F1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D27F6C-F349-43F9-D5BD-DF5B627D1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5347475" cy="4351338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Como podemos observar en la primera gráfica (</a:t>
            </a:r>
            <a:r>
              <a:rPr lang="es-ES" dirty="0" err="1"/>
              <a:t>Confusion</a:t>
            </a:r>
            <a:r>
              <a:rPr lang="es-ES" dirty="0"/>
              <a:t> Matrix), existe un mayor número de casos en la diagonal, lo que indica un buen performance del modelo</a:t>
            </a:r>
          </a:p>
          <a:p>
            <a:r>
              <a:rPr lang="es-ES" dirty="0"/>
              <a:t>Posteriormente, vemos en la curva de </a:t>
            </a:r>
            <a:r>
              <a:rPr lang="es-ES" dirty="0" err="1"/>
              <a:t>Precision</a:t>
            </a:r>
            <a:r>
              <a:rPr lang="es-ES" dirty="0"/>
              <a:t> </a:t>
            </a:r>
            <a:r>
              <a:rPr lang="es-ES" dirty="0" err="1"/>
              <a:t>Recall</a:t>
            </a:r>
            <a:r>
              <a:rPr lang="es-ES" dirty="0"/>
              <a:t>, que la curva cubre casi con su totalidad a la gráfica, lo que indica que el nivel de precisión y de </a:t>
            </a:r>
            <a:r>
              <a:rPr lang="es-ES" dirty="0" err="1"/>
              <a:t>recall</a:t>
            </a:r>
            <a:r>
              <a:rPr lang="es-ES" dirty="0"/>
              <a:t> que presenta es por arriba del 95% con datos de prueba </a:t>
            </a:r>
          </a:p>
          <a:p>
            <a:r>
              <a:rPr lang="es-ES" dirty="0"/>
              <a:t>Con base en estos resultados podemos asegurar que el modelo generado puede predecir el semáforo con un 95% de precisión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DE9AC-CB20-6CCF-9F85-DB0714C5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660" y="653239"/>
            <a:ext cx="4046170" cy="29472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F85E75-F45D-382C-8C59-5F0FF3C1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047" y="3831414"/>
            <a:ext cx="4189396" cy="28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63952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52_TF77929380.potx" id="{316C4963-1BAF-452F-B56D-7D3B8B2F2D13}" vid="{03ADC809-8271-416A-97E8-FB422E06B0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profundidad</Template>
  <TotalTime>160</TotalTime>
  <Words>699</Words>
  <Application>Microsoft Office PowerPoint</Application>
  <PresentationFormat>Panorámica</PresentationFormat>
  <Paragraphs>53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Profundidad</vt:lpstr>
      <vt:lpstr>Modelo Predictivo del Semáforo de Calidad de Aguas Subterráneas</vt:lpstr>
      <vt:lpstr>Agenda</vt:lpstr>
      <vt:lpstr>Introducción y Planteamiento del Problema</vt:lpstr>
      <vt:lpstr>Introducción a la base de datos</vt:lpstr>
      <vt:lpstr>Insights</vt:lpstr>
      <vt:lpstr>Insights</vt:lpstr>
      <vt:lpstr>Insights</vt:lpstr>
      <vt:lpstr>Preparación de datos y generación del modelo</vt:lpstr>
      <vt:lpstr>Resultados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Predictivo del Semáforo de Calidad de Aguas Subterraneas</dc:title>
  <dc:creator>Ramón Ariel Iván Muñoz Corona</dc:creator>
  <cp:lastModifiedBy>Ramón Ariel Iván Muñoz Corona</cp:lastModifiedBy>
  <cp:revision>2</cp:revision>
  <dcterms:created xsi:type="dcterms:W3CDTF">2022-11-17T05:43:16Z</dcterms:created>
  <dcterms:modified xsi:type="dcterms:W3CDTF">2022-11-17T20:13:08Z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